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Cafe24 Dangdanghae" panose="020B0600000101010101" charset="-127"/>
      <p:regular r:id="rId28"/>
    </p:embeddedFont>
    <p:embeddedFont>
      <p:font typeface="Elice DigitalBaeum OTF" panose="020B0600000101010101" charset="-127"/>
      <p:regular r:id="rId29"/>
    </p:embeddedFont>
    <p:embeddedFont>
      <p:font typeface="Noto Sans CJK KR Regular" panose="020B0600000101010101" charset="-127"/>
      <p:regular r:id="rId30"/>
    </p:embeddedFont>
    <p:embeddedFont>
      <p:font typeface="Pretendard Bold" panose="020B0600000101010101" charset="-127"/>
      <p:bold r:id="rId31"/>
    </p:embeddedFont>
    <p:embeddedFont>
      <p:font typeface="Pretendard SemiBold" panose="020B0600000101010101" charset="-127"/>
      <p:bold r:id="rId32"/>
    </p:embeddedFont>
    <p:embeddedFont>
      <p:font typeface="SB AggroOTF Light" panose="020B0600000101010101" charset="-127"/>
      <p:regular r:id="rId33"/>
    </p:embeddedFont>
    <p:embeddedFont>
      <p:font typeface="THELuxGoB" panose="020B0600000101010101" charset="-127"/>
      <p:regular r:id="rId34"/>
    </p:embeddedFont>
    <p:embeddedFont>
      <p:font typeface="THELuxGoM" panose="020B0600000101010101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6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5880100"/>
            <a:ext cx="106426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99000" y="9461500"/>
            <a:ext cx="8877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6400" y="381000"/>
            <a:ext cx="170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THELuxGoB"/>
              </a:rPr>
              <a:t>Demo Loop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0" y="9448800"/>
            <a:ext cx="171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2024.09.25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838200" y="8432800"/>
            <a:ext cx="2552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THELuxGoM"/>
              </a:rPr>
              <a:t>Demo Loop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0100" y="3136900"/>
            <a:ext cx="908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 spc="1100">
                <a:solidFill>
                  <a:srgbClr val="000000"/>
                </a:solidFill>
                <a:ea typeface="Pretendard SemiBold"/>
              </a:rPr>
              <a:t>영진</a:t>
            </a:r>
            <a:r>
              <a:rPr lang="en-US" sz="3700" b="0" i="0" u="none" strike="noStrike" spc="1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Pretendard SemiBold"/>
              </a:rPr>
              <a:t>전문</a:t>
            </a:r>
            <a:r>
              <a:rPr lang="en-US" sz="3700" b="0" i="0" u="none" strike="noStrike" spc="1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Pretendard SemiBold"/>
              </a:rPr>
              <a:t>대학교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49600" y="3657600"/>
            <a:ext cx="119380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700" b="0" i="0" u="none" strike="noStrike" spc="-300">
                <a:solidFill>
                  <a:srgbClr val="000000"/>
                </a:solidFill>
                <a:ea typeface="THELuxGoB"/>
              </a:rPr>
              <a:t>게임</a:t>
            </a:r>
            <a:r>
              <a:rPr lang="en-US" sz="10700" b="0" i="0" u="none" strike="noStrike" spc="-3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10700" b="0" i="0" u="none" strike="noStrike" spc="-300">
                <a:solidFill>
                  <a:srgbClr val="000000"/>
                </a:solidFill>
                <a:ea typeface="THELuxGoB"/>
              </a:rPr>
              <a:t>기획</a:t>
            </a:r>
            <a:r>
              <a:rPr lang="en-US" sz="10700" b="0" i="0" u="none" strike="noStrike" spc="-3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10700" b="0" i="0" u="none" strike="noStrike" spc="-300">
                <a:solidFill>
                  <a:srgbClr val="000000"/>
                </a:solidFill>
                <a:ea typeface="THELuxGoB"/>
              </a:rPr>
              <a:t>제안서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00400" y="6083300"/>
            <a:ext cx="1189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"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주인공과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함께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평화로운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시골마을에서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자유로운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탐험을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떠나가는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THELuxGoM"/>
              </a:rPr>
              <a:t>힐링게임</a:t>
            </a:r>
            <a:r>
              <a:rPr lang="en-US" sz="2500" b="0" i="0" u="none" strike="noStrike" spc="-100">
                <a:solidFill>
                  <a:srgbClr val="FFFFFF"/>
                </a:solidFill>
                <a:latin typeface="THELuxGoM"/>
              </a:rPr>
              <a:t>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76900" y="8763000"/>
            <a:ext cx="684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10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– </a:t>
            </a:r>
            <a:r>
              <a:rPr lang="ko-KR" altLang="en-US" sz="2800" spc="-100" dirty="0">
                <a:solidFill>
                  <a:srgbClr val="000000"/>
                </a:solidFill>
                <a:latin typeface="THELuxGoB"/>
                <a:ea typeface="THELuxGoB"/>
              </a:rPr>
              <a:t>정현우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/ </a:t>
            </a:r>
            <a:r>
              <a:rPr lang="ko-KR" altLang="en-US" sz="2800" spc="-100" dirty="0" err="1">
                <a:solidFill>
                  <a:srgbClr val="000000"/>
                </a:solidFill>
                <a:latin typeface="THELuxGoB"/>
                <a:ea typeface="THELuxGoB"/>
              </a:rPr>
              <a:t>주현해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/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정현규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/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B"/>
              </a:rPr>
              <a:t>최성완</a:t>
            </a:r>
            <a:endParaRPr lang="ko-KR" sz="28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200" y="406400"/>
            <a:ext cx="2565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Bold"/>
              </a:rPr>
              <a:t>그래픽</a:t>
            </a:r>
            <a:r>
              <a:rPr lang="en-US" sz="40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spc="-100">
                <a:solidFill>
                  <a:srgbClr val="000000"/>
                </a:solidFill>
                <a:ea typeface="Pretendard Bold"/>
              </a:rPr>
              <a:t>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09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5880100"/>
            <a:ext cx="1524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622300"/>
            <a:ext cx="152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700" y="622300"/>
            <a:ext cx="1524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700" y="5803900"/>
            <a:ext cx="1524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200" y="1333500"/>
            <a:ext cx="5842000" cy="445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1041400"/>
            <a:ext cx="6438900" cy="447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6350000"/>
            <a:ext cx="6629400" cy="367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565900"/>
            <a:ext cx="4584700" cy="353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51500" y="5588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플레이어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52400" y="5715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농작물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42000" y="5854700"/>
            <a:ext cx="1397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동물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2400" y="57404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나무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22600"/>
            <a:ext cx="7747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22600"/>
            <a:ext cx="7747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022600"/>
            <a:ext cx="7747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3022600"/>
            <a:ext cx="774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483100"/>
            <a:ext cx="3403600" cy="520700"/>
          </a:xfrm>
          <a:prstGeom prst="rect">
            <a:avLst/>
          </a:prstGeom>
          <a:effectLst>
            <a:outerShdw blurRad="2711" dist="48158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5537200"/>
            <a:ext cx="12700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7239000"/>
            <a:ext cx="1358900" cy="1371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27100" y="1562100"/>
            <a:ext cx="3225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시작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조작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244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6100" y="3009900"/>
            <a:ext cx="63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19500" y="3009900"/>
            <a:ext cx="63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7800" y="3009900"/>
            <a:ext cx="63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95800" y="3022600"/>
            <a:ext cx="63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59000" y="4584700"/>
            <a:ext cx="2514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1800" b="0" i="0" u="none" strike="noStrike" spc="200">
                <a:solidFill>
                  <a:srgbClr val="000000"/>
                </a:solidFill>
                <a:latin typeface="Pretendard Bold"/>
              </a:rPr>
              <a:t>SPACE BAR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35600" y="3162300"/>
            <a:ext cx="4343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이동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84800" y="4495800"/>
            <a:ext cx="4343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대화창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넘기기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14700" y="5918200"/>
            <a:ext cx="4343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상호작용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27400" y="7632700"/>
            <a:ext cx="4343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채집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2844800"/>
            <a:ext cx="1143000" cy="1092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829800" y="3022600"/>
            <a:ext cx="1003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Esc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03000" y="3162300"/>
            <a:ext cx="4343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창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닫기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8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7700" y="482600"/>
            <a:ext cx="344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old"/>
              </a:rPr>
              <a:t>플레이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old"/>
              </a:rPr>
              <a:t> (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old"/>
              </a:rPr>
              <a:t>공간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841500"/>
            <a:ext cx="5283200" cy="346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500" y="1816100"/>
            <a:ext cx="5283200" cy="346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223000"/>
            <a:ext cx="52832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9500" y="6223000"/>
            <a:ext cx="5283200" cy="346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600" y="965200"/>
            <a:ext cx="152400" cy="50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651500" y="9398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마을터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7500" y="990600"/>
            <a:ext cx="1524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52400" y="9525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농장터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600" y="5486400"/>
            <a:ext cx="152400" cy="508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651500" y="54610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목장터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7500" y="5473700"/>
            <a:ext cx="152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852400" y="5435600"/>
            <a:ext cx="2070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THELuxGoB"/>
              </a:rPr>
              <a:t>낚시터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66700"/>
            <a:ext cx="9436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4600" b="0" i="0" u="none" strike="noStrike" spc="-100" dirty="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 dirty="0">
                <a:solidFill>
                  <a:srgbClr val="000000"/>
                </a:solidFill>
                <a:ea typeface="Pretendard Bold"/>
              </a:rPr>
              <a:t>플레이</a:t>
            </a:r>
            <a:r>
              <a:rPr lang="en-US" altLang="ko-KR" sz="4600" b="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ea typeface="Pretendard Bold"/>
              </a:rPr>
              <a:t>( From </a:t>
            </a:r>
            <a:r>
              <a:rPr lang="ko-KR" altLang="en-US" sz="2800" i="0" u="none" strike="noStrike" spc="-100" dirty="0" err="1">
                <a:solidFill>
                  <a:srgbClr val="000000"/>
                </a:solidFill>
                <a:ea typeface="Pretendard Bold"/>
              </a:rPr>
              <a:t>티민이</a:t>
            </a:r>
            <a:r>
              <a:rPr lang="ko-KR" altLang="en-US" sz="280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800" spc="-100" dirty="0">
                <a:solidFill>
                  <a:srgbClr val="000000"/>
                </a:solidFill>
                <a:ea typeface="Pretendard Bold"/>
              </a:rPr>
              <a:t>YOUTUBE CHANNEL</a:t>
            </a:r>
            <a:r>
              <a:rPr lang="ko-KR" altLang="en-US" sz="280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ea typeface="Pretendard Bold"/>
              </a:rPr>
              <a:t>)</a:t>
            </a:r>
            <a:endParaRPr lang="ko-KR" sz="2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2700" y="1574800"/>
            <a:ext cx="5308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https://www.youtube.com/watch?v=5le1nIHZ0I4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1435100"/>
            <a:ext cx="2844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67500" y="15367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채집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도구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5400" y="2425700"/>
            <a:ext cx="5664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https://www.youtube.com/watch?v=Oo1q-HepYCw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100" y="2197100"/>
            <a:ext cx="457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59600" y="2387600"/>
            <a:ext cx="2235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 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경작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심기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8100" y="3314700"/>
            <a:ext cx="530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https://www.youtube.com/watch?v=dYVl-kXiYMs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800" y="3124200"/>
            <a:ext cx="495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56400" y="3314700"/>
            <a:ext cx="4292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인벤토리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드래드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드랍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8100" y="4267200"/>
            <a:ext cx="565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https://www.youtube.com/watch?v=1kXNnYBf84w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9800" y="40894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00" y="42164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대화시스템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5232400"/>
            <a:ext cx="5638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https://www.youtube.com/watch?v=LADNJV2-BRw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2500" y="5041900"/>
            <a:ext cx="520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5.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97700" y="51943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맵이동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7000" y="6248400"/>
            <a:ext cx="553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https://www.youtube.com/watch?v=WzUx_UlFgBo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100" y="6057900"/>
            <a:ext cx="546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6.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59600" y="62103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채집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애니메이션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000" y="7226300"/>
            <a:ext cx="537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https://www.youtube.com/watch?v=Inv6RgDlyzg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9800" y="7035800"/>
            <a:ext cx="571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7.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70700" y="71882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농기구와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씨앗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9700" y="8280400"/>
            <a:ext cx="558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https://www.youtube.com/watch?v=dFSgPnR8BMk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800" y="81026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8.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73900" y="82423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열매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9700" y="9245600"/>
            <a:ext cx="530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https://www.youtube.com/watch?v=WiiSuu7lUlI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2500" y="90551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Pretendard Bold"/>
              </a:rPr>
              <a:t>9.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94500" y="92075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성장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66700"/>
            <a:ext cx="4191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플레이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1300" y="1574800"/>
            <a:ext cx="5308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https://www.youtube.com/watch?v=owSiatpCdyE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1435100"/>
            <a:ext cx="2844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000000"/>
                </a:solidFill>
                <a:latin typeface="Pretendard Bold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59600" y="155575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Bold"/>
                <a:ea typeface="Pretendard Bold"/>
              </a:rPr>
              <a:t>성장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55725" y="2425700"/>
            <a:ext cx="5664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 https://www.youtube.com/watch?v=BR_jTWUEbXA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800" y="2311400"/>
            <a:ext cx="457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11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959600" y="2387600"/>
            <a:ext cx="2235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 - </a:t>
            </a:r>
            <a:r>
              <a:rPr lang="ko-KR" altLang="en-US" sz="2200" dirty="0" err="1">
                <a:solidFill>
                  <a:srgbClr val="000000"/>
                </a:solidFill>
                <a:latin typeface="Pretendard Bold"/>
                <a:ea typeface="Pretendard Bold"/>
              </a:rPr>
              <a:t>씬이동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5100" y="3295650"/>
            <a:ext cx="530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https://www.youtube.com/watch?v=Pco1Rpm6Vi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800" y="3124200"/>
            <a:ext cx="495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12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81800" y="3295650"/>
            <a:ext cx="4292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Bold"/>
              </a:rPr>
              <a:t>인게임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 효과음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Bold"/>
              </a:rPr>
              <a:t>브금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6200" y="4267200"/>
            <a:ext cx="565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https://www.youtube.com/watch?v=1kXNnYBf84w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40894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13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15150" y="42545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대화시스템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7000" y="5232400"/>
            <a:ext cx="5638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https://www.youtube.com/watch?v=goYHGwDsWNI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2500" y="5041900"/>
            <a:ext cx="520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14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35800" y="521335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Bold"/>
                <a:ea typeface="Pretendard Bold"/>
              </a:rPr>
              <a:t>장비제작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0650" y="6248400"/>
            <a:ext cx="553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https://www.youtube.com/watch?v=jwbj_72SAJQ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100" y="6057900"/>
            <a:ext cx="546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15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59600" y="62484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Bold"/>
                <a:ea typeface="Pretendard Bold"/>
              </a:rPr>
              <a:t>나무꾼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7800" y="7226300"/>
            <a:ext cx="537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https://www.youtube.com/watch?v=lduEHheGluo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9800" y="7035800"/>
            <a:ext cx="571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16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34200" y="720725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동물로 변신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38250" y="8274050"/>
            <a:ext cx="558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https://www.youtube.com/watch?v=F4lMDiZItrg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800" y="81026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17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829425" y="821690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Bold"/>
                <a:ea typeface="Pretendard Bold"/>
              </a:rPr>
              <a:t>아이템 팔기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73200" y="9175750"/>
            <a:ext cx="5397500" cy="361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Noto Sans CJK KR Regular"/>
              </a:rPr>
              <a:t>https://www.youtube.com/watch?v=sPq8L49b31U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2500" y="9055100"/>
            <a:ext cx="444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100" dirty="0">
                <a:solidFill>
                  <a:srgbClr val="000000"/>
                </a:solidFill>
                <a:latin typeface="Pretendard Bold"/>
              </a:rPr>
              <a:t>18</a:t>
            </a:r>
            <a:endParaRPr lang="en-US" sz="32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997700" y="9175750"/>
            <a:ext cx="294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사냥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75094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282700"/>
            <a:ext cx="17005300" cy="854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3900" y="419100"/>
            <a:ext cx="4889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UI 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구상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시작화면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384300"/>
            <a:ext cx="17030700" cy="863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3900" y="419100"/>
            <a:ext cx="4889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UI 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구상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메인화면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1308100"/>
            <a:ext cx="16967200" cy="8788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3900" y="419100"/>
            <a:ext cx="4889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UI 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구상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인벤토리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460500"/>
            <a:ext cx="17068800" cy="8534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3900" y="419100"/>
            <a:ext cx="5207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UI 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구상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 (npc </a:t>
            </a:r>
            <a:r>
              <a:rPr lang="ko-KR" sz="3900" b="0" i="0" u="none" strike="noStrike" spc="-100">
                <a:solidFill>
                  <a:srgbClr val="000000"/>
                </a:solidFill>
                <a:ea typeface="Pretendard Bold"/>
              </a:rPr>
              <a:t>대화창</a:t>
            </a:r>
            <a:r>
              <a:rPr lang="en-US" sz="39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409700"/>
            <a:ext cx="15303500" cy="704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330200"/>
            <a:ext cx="2387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37100" y="9398000"/>
            <a:ext cx="342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5000" y="8305800"/>
            <a:ext cx="476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Pretendard Bold"/>
              </a:rPr>
              <a:t>WBS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Bold"/>
              </a:rPr>
              <a:t>참고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Bold"/>
              </a:rPr>
              <a:t>해주세요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3911600"/>
            <a:ext cx="5588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581400" y="6959600"/>
            <a:ext cx="5588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562100"/>
            <a:ext cx="5816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어떤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만들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것인가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5270500"/>
            <a:ext cx="455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평화롭고</a:t>
            </a:r>
            <a:r>
              <a:rPr lang="en-US" sz="3200" b="0" i="0" u="none" strike="noStrike" spc="-1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밝은</a:t>
            </a:r>
            <a:r>
              <a:rPr lang="en-US" sz="3200" b="0" i="0" u="none" strike="noStrike" spc="-1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분위기의</a:t>
            </a:r>
            <a:r>
              <a:rPr lang="en-US" sz="3200" b="0" i="0" u="none" strike="noStrike" spc="-1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게임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232900" y="5867400"/>
            <a:ext cx="6197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140700" y="5867400"/>
            <a:ext cx="81788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900" y="6248400"/>
            <a:ext cx="9525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800" y="2768600"/>
            <a:ext cx="6604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2400" y="2768600"/>
            <a:ext cx="8255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200" y="6413500"/>
            <a:ext cx="2286000" cy="2070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02600" y="36449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자유도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15300" y="4648200"/>
            <a:ext cx="425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제한없는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게임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진행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93600" y="36449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편안함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000" y="4394200"/>
            <a:ext cx="4254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밝은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분위기에서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부담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없이</a:t>
            </a:r>
            <a:b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</a:b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즐길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콘텐츠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02600" y="72009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동기부여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15300" y="7886700"/>
            <a:ext cx="4254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한눈에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 </a:t>
            </a:r>
            <a:b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</a:b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목표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755900"/>
            <a:ext cx="5537200" cy="660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0" y="2768600"/>
            <a:ext cx="5537200" cy="661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2768600"/>
            <a:ext cx="5537200" cy="6604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562100"/>
            <a:ext cx="3467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매출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순위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조사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5486400"/>
            <a:ext cx="4064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686300"/>
            <a:ext cx="40640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00000">
            <a:off x="10718800" y="6273800"/>
            <a:ext cx="21336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200400"/>
            <a:ext cx="4267200" cy="718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800" y="5486400"/>
            <a:ext cx="40640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4686300"/>
            <a:ext cx="4064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562100"/>
            <a:ext cx="4140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트렌드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37100" y="9398000"/>
            <a:ext cx="342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37300" y="5676900"/>
            <a:ext cx="3860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자극적인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컨텐츠가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주가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되는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게임을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선호하는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SemiBold"/>
              </a:rPr>
              <a:t>추세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59500" y="4724400"/>
            <a:ext cx="410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THELuxGoB"/>
              </a:rPr>
              <a:t>유저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98100" y="4724400"/>
            <a:ext cx="308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THELuxGoB"/>
              </a:rPr>
              <a:t>&lt; </a:t>
            </a:r>
            <a:r>
              <a:rPr lang="ko-KR" sz="2500" b="0" i="0" u="none" strike="noStrike" spc="-100">
                <a:solidFill>
                  <a:srgbClr val="000000"/>
                </a:solidFill>
                <a:ea typeface="THELuxGoB"/>
              </a:rPr>
              <a:t>서로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THELuxGoB"/>
              </a:rPr>
              <a:t>다른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THELuxGoB"/>
              </a:rPr>
              <a:t>입장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THELuxGoB"/>
              </a:rPr>
              <a:t> 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9900" y="5473700"/>
            <a:ext cx="1663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000000"/>
                </a:solidFill>
                <a:latin typeface="Pretendard Bold"/>
              </a:rPr>
              <a:t>50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36600" y="5791200"/>
            <a:ext cx="3848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액션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전략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자극적인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것들을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메인으로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하는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제작이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SemiBold"/>
              </a:rPr>
              <a:t>다수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46100" y="4724400"/>
            <a:ext cx="410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THELuxGoB"/>
              </a:rPr>
              <a:t>제작사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80800" y="6375400"/>
            <a:ext cx="144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000000"/>
                </a:solidFill>
                <a:latin typeface="Pretendard Bold"/>
              </a:rPr>
              <a:t>50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%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540000"/>
            <a:ext cx="5588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864600" y="8369300"/>
            <a:ext cx="5588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5621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성공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가능성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1200" y="3708400"/>
            <a:ext cx="6781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&lt;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액션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,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전략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등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장르성이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무거운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게임들이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유행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59400" y="4940300"/>
            <a:ext cx="7569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하지만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! 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사이사이에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스타듀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밸리등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라이트한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게임들도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다수</a:t>
            </a:r>
            <a:r>
              <a:rPr lang="en-US" sz="3100" b="0" i="0" u="none" strike="noStrike" spc="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THELuxGoB"/>
              </a:rPr>
              <a:t>존재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00700" y="7188200"/>
            <a:ext cx="715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-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틈새시장을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공략할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성공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가능성이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THELuxGoB"/>
              </a:rPr>
              <a:t>존재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ja-JP" sz="2800" b="0" i="0" u="none" strike="noStrike" spc="-100">
                <a:solidFill>
                  <a:srgbClr val="000000"/>
                </a:solidFill>
                <a:ea typeface="THELuxGoB"/>
              </a:rPr>
              <a:t>有</a:t>
            </a:r>
            <a:r>
              <a:rPr lang="en-US" sz="2800" b="0" i="0" u="none" strike="noStrike" spc="-100">
                <a:solidFill>
                  <a:srgbClr val="000000"/>
                </a:solidFill>
                <a:latin typeface="THELuxGoB"/>
              </a:rPr>
              <a:t> -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0" y="3327400"/>
            <a:ext cx="5588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37600" y="8369300"/>
            <a:ext cx="5588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600200"/>
            <a:ext cx="42037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장단점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장점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7400" y="3556000"/>
            <a:ext cx="13906500" cy="421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도트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그래픽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레트로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감성을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쉽게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피로해지지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않는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안정감을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제공합니다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34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슬로우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라이프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스트레스를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최소화하고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여유로운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플레이를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권장합니다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34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낮은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진입장벽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조작이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간단해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누구나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쉽게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적응할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Noto Sans CJK KR Regular"/>
              </a:rPr>
              <a:t>있습니다</a:t>
            </a:r>
            <a:r>
              <a:rPr lang="en-US" sz="34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0" y="3327400"/>
            <a:ext cx="5588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37600" y="8369300"/>
            <a:ext cx="5588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9800" y="1600200"/>
            <a:ext cx="42037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장단점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단점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20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400" y="3454400"/>
            <a:ext cx="148971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시장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포화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상태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이미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비슷한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장르의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게임들이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많아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새롭고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참신한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콘텐츠를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개발하기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어렵습니다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9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적은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유저층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슬로우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템포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게임을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선호하는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유저가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상대적으로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적습니다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9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지루함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진입장벽이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낮아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누구든지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접근할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있지만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이로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인해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빠르게</a:t>
            </a: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질릴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있습니다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14400" y="2082800"/>
          <a:ext cx="16840200" cy="7429500"/>
        </p:xfrm>
        <a:graphic>
          <a:graphicData uri="http://schemas.openxmlformats.org/drawingml/2006/table">
            <a:tbl>
              <a:tblPr/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spc="100">
                          <a:solidFill>
                            <a:srgbClr val="FFFFFF"/>
                          </a:solidFill>
                          <a:latin typeface="Elice DigitalBaeum OTF"/>
                        </a:rPr>
                        <a:t>1</a:t>
                      </a:r>
                      <a:r>
                        <a:rPr lang="ko-KR" sz="1800" b="0" i="0" u="none" strike="noStrike" spc="100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4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5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6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3136900"/>
            <a:ext cx="5715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4470400"/>
            <a:ext cx="57150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740400" y="5778500"/>
            <a:ext cx="84709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140700" y="7086600"/>
            <a:ext cx="72136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6700" y="8394700"/>
            <a:ext cx="47879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5715000"/>
            <a:ext cx="86233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7023100"/>
            <a:ext cx="7315200" cy="876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600200"/>
            <a:ext cx="168402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4700" y="1600200"/>
            <a:ext cx="457200" cy="48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3300" y="1828800"/>
            <a:ext cx="152400" cy="15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94600" y="1651000"/>
            <a:ext cx="349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2E3D4F"/>
                </a:solidFill>
                <a:latin typeface="establish Retrosans"/>
              </a:rPr>
              <a:t>DEMO LOOP 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27500" y="3289300"/>
            <a:ext cx="471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게임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기획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35700" y="4610100"/>
            <a:ext cx="471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게임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틀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및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기초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구현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단계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05700" y="5918200"/>
            <a:ext cx="4953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시스템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구축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&amp; BM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개발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5300" y="7226300"/>
            <a:ext cx="471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최종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테스트</a:t>
            </a:r>
            <a:r>
              <a:rPr lang="en-US" sz="26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SB AggroOTF Light"/>
              </a:rPr>
              <a:t>단계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92100" y="8534400"/>
            <a:ext cx="471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게임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개발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발표</a:t>
            </a:r>
            <a:r>
              <a:rPr lang="en-US" sz="26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1C2939"/>
                </a:solidFill>
                <a:ea typeface="SB AggroOTF Light"/>
              </a:rPr>
              <a:t>준비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457700" y="2870200"/>
            <a:ext cx="254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460500" y="6172200"/>
            <a:ext cx="62484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0800000">
            <a:off x="4457700" y="9283700"/>
            <a:ext cx="2667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66700"/>
            <a:ext cx="139700" cy="1041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5800" y="3937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000000"/>
                </a:solidFill>
                <a:ea typeface="Pretendard Bold"/>
              </a:rPr>
              <a:t>개발일정</a:t>
            </a:r>
            <a:r>
              <a:rPr lang="en-US" sz="42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0" i="0" u="none" strike="noStrike" spc="-100">
                <a:solidFill>
                  <a:srgbClr val="000000"/>
                </a:solidFill>
                <a:ea typeface="Pretendard Bold"/>
              </a:rPr>
              <a:t>안내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9423400"/>
            <a:ext cx="774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END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3700" y="9398000"/>
            <a:ext cx="1524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37100" y="2336800"/>
            <a:ext cx="835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EAE8D"/>
                </a:solidFill>
                <a:ea typeface="Pretendard Bold"/>
              </a:rPr>
              <a:t>「 </a:t>
            </a:r>
            <a:r>
              <a:rPr lang="ko-KR" sz="3000" b="0" i="0" u="none" strike="noStrike">
                <a:solidFill>
                  <a:srgbClr val="3EAE8D"/>
                </a:solidFill>
                <a:ea typeface="Pretendard Bold"/>
              </a:rPr>
              <a:t>영진전문대학교</a:t>
            </a:r>
            <a:r>
              <a:rPr lang="en-US" sz="30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EAE8D"/>
                </a:solidFill>
                <a:ea typeface="Pretendard Bold"/>
              </a:rPr>
              <a:t>게임기획안</a:t>
            </a:r>
            <a:r>
              <a:rPr lang="en-US" sz="30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EAE8D"/>
                </a:solidFill>
                <a:ea typeface="Pretendard Bold"/>
              </a:rPr>
              <a:t>발표</a:t>
            </a:r>
            <a:r>
              <a:rPr lang="en-US" sz="30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EAE8D"/>
                </a:solidFill>
                <a:ea typeface="Pretendard Bold"/>
              </a:rPr>
              <a:t>마침</a:t>
            </a:r>
            <a:r>
              <a:rPr lang="en-US" sz="3000" b="0" i="0" u="none" strike="noStrike">
                <a:solidFill>
                  <a:srgbClr val="3EAE8D"/>
                </a:solidFill>
                <a:latin typeface="Pretendard Bold"/>
              </a:rPr>
              <a:t> 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97300" y="3924300"/>
            <a:ext cx="10248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0" i="0" u="none" strike="noStrike" spc="300">
                <a:solidFill>
                  <a:srgbClr val="1D3E77"/>
                </a:solidFill>
                <a:ea typeface="Cafe24 Dangdanghae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70000"/>
            <a:ext cx="3873500" cy="293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00" y="3276600"/>
            <a:ext cx="9359900" cy="487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3911600"/>
            <a:ext cx="5588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581400" y="6959600"/>
            <a:ext cx="558800" cy="406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2900" y="5270500"/>
            <a:ext cx="455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개발</a:t>
            </a:r>
            <a:r>
              <a:rPr lang="en-US" sz="3200" b="0" i="0" u="none" strike="noStrike" spc="-1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Cafe24 Dangdanghae"/>
              </a:rPr>
              <a:t>동기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6300" y="4457700"/>
            <a:ext cx="89408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힐링게임을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개발하고자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결심하게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된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이유는</a:t>
            </a:r>
            <a:b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</a:b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액션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게임이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쏱아져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나오는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현실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속에서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누구나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공감하고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쉽게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스며들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분위기의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게임을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원했고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이에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논의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끝에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힐링게임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개발을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결정하게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spc="-100">
                <a:solidFill>
                  <a:srgbClr val="000000"/>
                </a:solidFill>
                <a:ea typeface="Pretendard SemiBold"/>
              </a:rPr>
              <a:t>되었습니다</a:t>
            </a:r>
            <a:r>
              <a:rPr lang="en-US" sz="3100" b="0" i="0" u="none" strike="noStrike" spc="-100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371600" y="3098800"/>
          <a:ext cx="15786100" cy="59563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0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역할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업무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HELuxGo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팀원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팀장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개발총괄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농사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채집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생활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캐릭터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디자인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366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정현우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마을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상점시스템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낚시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구현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아이디어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공유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최성완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마을시스템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NPC/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동물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구조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디자인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UI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정현규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개발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HELuxGoM"/>
                        </a:rPr>
                        <a:t> &amp; </a:t>
                      </a:r>
                      <a:r>
                        <a:rPr lang="ko-KR" sz="2000" b="0" i="0" u="none" strike="noStrike">
                          <a:solidFill>
                            <a:srgbClr val="000000"/>
                          </a:solidFill>
                          <a:ea typeface="THELuxGoM"/>
                        </a:rPr>
                        <a:t>디자인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메인화면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/UI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디자인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타일맵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디자인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주현해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927100" y="1562100"/>
            <a:ext cx="2387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업무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담당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82400" y="2552700"/>
            <a:ext cx="5562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528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THELuxGoM"/>
              </a:rPr>
              <a:t>데모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M"/>
              </a:rPr>
              <a:t>루프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M"/>
              </a:rPr>
              <a:t>개발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M"/>
              </a:rPr>
              <a:t>업무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FFCF5C-F525-53E3-D699-0DF391E61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7" y="1016000"/>
            <a:ext cx="17066666" cy="7857143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5F6178-7D72-103F-0164-FBE34586F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7" y="1214928"/>
            <a:ext cx="17066666" cy="7857143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640C34-5AAC-3E3E-E777-5FC29DFF9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7" y="1214928"/>
            <a:ext cx="17066666" cy="7857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3136900"/>
            <a:ext cx="5549900" cy="584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621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496300" y="3873500"/>
            <a:ext cx="12446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72600" y="3149600"/>
            <a:ext cx="698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장르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2600" y="3860800"/>
            <a:ext cx="3530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인디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농장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경영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시뮬레이션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4300" y="30607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496300" y="5638800"/>
            <a:ext cx="12446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72600" y="4914900"/>
            <a:ext cx="736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시점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34300" y="48260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85300" y="5689600"/>
            <a:ext cx="1460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Pretendard SemiBold"/>
              </a:rPr>
              <a:t>2D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쿼터뷰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509000" y="7454900"/>
            <a:ext cx="1244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385300" y="6731000"/>
            <a:ext cx="1689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플레이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인원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02600" y="6578600"/>
            <a:ext cx="85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8000" y="7505700"/>
            <a:ext cx="74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SemiBold"/>
              </a:rPr>
              <a:t>싱글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5621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만들려는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00" y="2476500"/>
            <a:ext cx="5588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217400" y="2476500"/>
            <a:ext cx="558800" cy="406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23368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sz="3900" b="0" i="0" u="none" strike="noStrike" spc="1800">
                <a:solidFill>
                  <a:srgbClr val="000000"/>
                </a:solidFill>
                <a:ea typeface="Cafe24 Dangdanghae"/>
              </a:rPr>
              <a:t>레</a:t>
            </a:r>
            <a:r>
              <a:rPr lang="en-US" sz="3900" b="0" i="0" u="none" strike="noStrike" spc="18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900" b="0" i="0" u="none" strike="noStrike" spc="1800">
                <a:solidFill>
                  <a:srgbClr val="000000"/>
                </a:solidFill>
                <a:ea typeface="Cafe24 Dangdanghae"/>
              </a:rPr>
              <a:t>퍼</a:t>
            </a:r>
            <a:r>
              <a:rPr lang="en-US" sz="3900" b="0" i="0" u="none" strike="noStrike" spc="18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900" b="0" i="0" u="none" strike="noStrike" spc="1800">
                <a:solidFill>
                  <a:srgbClr val="000000"/>
                </a:solidFill>
                <a:ea typeface="Cafe24 Dangdanghae"/>
              </a:rPr>
              <a:t>런</a:t>
            </a:r>
            <a:r>
              <a:rPr lang="en-US" sz="3900" b="0" i="0" u="none" strike="noStrike" spc="1800">
                <a:solidFill>
                  <a:srgbClr val="000000"/>
                </a:solidFill>
                <a:latin typeface="Cafe24 Dangdanghae"/>
              </a:rPr>
              <a:t> </a:t>
            </a:r>
            <a:r>
              <a:rPr lang="ko-KR" sz="3900" b="0" i="0" u="none" strike="noStrike" spc="1800">
                <a:solidFill>
                  <a:srgbClr val="000000"/>
                </a:solidFill>
                <a:ea typeface="Cafe24 Dangdanghae"/>
              </a:rPr>
              <a:t>스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900" y="4940300"/>
            <a:ext cx="4737100" cy="267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0" y="4927600"/>
            <a:ext cx="4851400" cy="267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05200" y="4305300"/>
            <a:ext cx="2997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"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스타듀밸리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"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28400" y="43053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"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하베스트문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 : 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매드대쉬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05200" y="7975600"/>
            <a:ext cx="2997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굵직한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콘텐츠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참조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5400" y="7975600"/>
            <a:ext cx="327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농사관련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시스템</a:t>
            </a:r>
            <a:r>
              <a:rPr lang="en-US" sz="28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6C7A"/>
                </a:solidFill>
                <a:ea typeface="Pretendard Bold"/>
              </a:rPr>
              <a:t>참조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5295900"/>
            <a:ext cx="4749800" cy="287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900" y="5270500"/>
            <a:ext cx="4749800" cy="2870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93700" y="4064000"/>
            <a:ext cx="1612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200400"/>
            <a:ext cx="101600" cy="342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299200" y="4051300"/>
            <a:ext cx="1612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00" y="3200400"/>
            <a:ext cx="1016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7100" y="1562100"/>
            <a:ext cx="2870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Pretendard Bold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31369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농사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및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자원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000" y="3937000"/>
            <a:ext cx="467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작물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재배와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동물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기르기를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통해</a:t>
            </a:r>
            <a:b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</a:b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자원을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효율적으로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3300" y="31115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차별점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53300" y="3924300"/>
            <a:ext cx="4521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전투나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복잡한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스토리가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없는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편안하게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즐길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성장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중심의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SemiBold"/>
              </a:rPr>
              <a:t>콘텐츠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82600" y="5283200"/>
            <a:ext cx="4749800" cy="2870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407900" y="4064000"/>
            <a:ext cx="16129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7200" y="3213100"/>
            <a:ext cx="101600" cy="342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449300" y="3124200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계절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변화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49300" y="3949700"/>
            <a:ext cx="45212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계절에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따라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다른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작물과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활동이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가능하고</a:t>
            </a:r>
            <a:b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</a:b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각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계절마다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특별한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이벤트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SemiBold"/>
              </a:rPr>
              <a:t>추가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8300"/>
            <a:ext cx="1397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990600"/>
            <a:ext cx="101600" cy="34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17800" y="914400"/>
            <a:ext cx="1397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컨텐츠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549400"/>
            <a:ext cx="4813300" cy="830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990600"/>
            <a:ext cx="101600" cy="342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483600" y="914400"/>
            <a:ext cx="927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성장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00" y="1562100"/>
            <a:ext cx="4914900" cy="828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1028700"/>
            <a:ext cx="1016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084300" y="965200"/>
            <a:ext cx="88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BM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7700" y="1574800"/>
            <a:ext cx="4800600" cy="825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2057400"/>
            <a:ext cx="3949700" cy="251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2400" y="5549900"/>
            <a:ext cx="3911600" cy="273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400" y="2082800"/>
            <a:ext cx="4013200" cy="248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300" y="5727700"/>
            <a:ext cx="2540000" cy="273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84100" y="2032000"/>
            <a:ext cx="4076700" cy="265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993900" y="4749800"/>
            <a:ext cx="273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자신만의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농장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경영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6600" y="9029700"/>
            <a:ext cx="273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특정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건축물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완성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19300" y="8636000"/>
            <a:ext cx="2730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THELuxGoB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THELuxGoB"/>
              </a:rPr>
              <a:t>최종목표</a:t>
            </a:r>
            <a:r>
              <a:rPr lang="en-US" sz="2300" b="0" i="0" u="none" strike="noStrike">
                <a:solidFill>
                  <a:srgbClr val="000000"/>
                </a:solidFill>
                <a:latin typeface="THELuxGoB"/>
              </a:rPr>
              <a:t> -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02400" y="4699000"/>
            <a:ext cx="469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다양한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활동에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따른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장비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종류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31100" y="8763000"/>
            <a:ext cx="2730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장비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강화를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통한</a:t>
            </a:r>
            <a:b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</a:b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작업효율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증가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30100" y="4737100"/>
            <a:ext cx="4699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특수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altLang="en-US" sz="2200" spc="-100" dirty="0">
                <a:solidFill>
                  <a:srgbClr val="000000"/>
                </a:solidFill>
                <a:latin typeface="THELuxGoB"/>
                <a:ea typeface="THELuxGoB"/>
              </a:rPr>
              <a:t>제작</a:t>
            </a:r>
            <a:b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</a:b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-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용도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-</a:t>
            </a:r>
            <a:b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</a:br>
            <a:r>
              <a:rPr lang="ko-KR" altLang="en-US" sz="2200" spc="-100" dirty="0">
                <a:solidFill>
                  <a:srgbClr val="000000"/>
                </a:solidFill>
                <a:latin typeface="THELuxGoB"/>
                <a:ea typeface="THELuxGoB"/>
              </a:rPr>
              <a:t>제작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통해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플레이어에게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용이한</a:t>
            </a:r>
            <a:b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</a:b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도구들이나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물건을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THELuxGoB"/>
              </a:rPr>
              <a:t>구매할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ea typeface="THELuxGoB"/>
              </a:rPr>
              <a:t>수있음</a:t>
            </a:r>
            <a:endParaRPr lang="ko-KR" sz="22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90500" y="8763000"/>
            <a:ext cx="3352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DLC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통한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새로운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컨텐츠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업데이트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B"/>
              </a:rPr>
              <a:t>추가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82500" y="6426200"/>
            <a:ext cx="4254500" cy="2311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8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2374900"/>
            <a:ext cx="16649700" cy="702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457200"/>
            <a:ext cx="3225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2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0" i="0" u="none" strike="noStrike" spc="-100">
                <a:solidFill>
                  <a:srgbClr val="000000"/>
                </a:solidFill>
                <a:ea typeface="Pretendard Bold"/>
              </a:rPr>
              <a:t>플로우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08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5925800" y="546100"/>
            <a:ext cx="330200" cy="33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195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데모루프로젝트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937</Words>
  <Application>Microsoft Office PowerPoint</Application>
  <PresentationFormat>사용자 지정</PresentationFormat>
  <Paragraphs>247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THELuxGoB</vt:lpstr>
      <vt:lpstr>Arial</vt:lpstr>
      <vt:lpstr>Pretendard SemiBold</vt:lpstr>
      <vt:lpstr>Cafe24 Dangdanghae</vt:lpstr>
      <vt:lpstr>SB AggroOTF Light</vt:lpstr>
      <vt:lpstr>THELuxGoM</vt:lpstr>
      <vt:lpstr>Elice DigitalBaeum OTF</vt:lpstr>
      <vt:lpstr>Calibri</vt:lpstr>
      <vt:lpstr>Pretendard Bold</vt:lpstr>
      <vt:lpstr>establish Retrosans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2301378_정현우</cp:lastModifiedBy>
  <cp:revision>8</cp:revision>
  <dcterms:created xsi:type="dcterms:W3CDTF">2006-08-16T00:00:00Z</dcterms:created>
  <dcterms:modified xsi:type="dcterms:W3CDTF">2024-12-14T12:19:59Z</dcterms:modified>
</cp:coreProperties>
</file>